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charts/colors1.xml" ContentType="application/vnd.ms-office.chartcolorstyle+xml"/>
  <Override PartName="/ppt/charts/style1.xml" ContentType="application/vnd.ms-office.chartstyle+xml"/>
  <Override PartName="/ppt/charts/chart1.xml" ContentType="application/vnd.openxmlformats-officedocument.drawingml.chart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518" r:id="rId2"/>
    <p:sldId id="519" r:id="rId3"/>
    <p:sldId id="342" r:id="rId4"/>
    <p:sldId id="517" r:id="rId5"/>
    <p:sldId id="516" r:id="rId6"/>
    <p:sldId id="52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VE" initials="P" lastIdx="6" clrIdx="0">
    <p:extLst>
      <p:ext uri="{19B8F6BF-5375-455C-9EA6-DF929625EA0E}">
        <p15:presenceInfo xmlns:p15="http://schemas.microsoft.com/office/powerpoint/2012/main" userId="S::info@pavedc.onmicrosoft.com::e8b0103b-c54f-440a-bd84-ad84fe0f08e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83FF"/>
    <a:srgbClr val="AC38FF"/>
    <a:srgbClr val="812CA3"/>
    <a:srgbClr val="D7A841"/>
    <a:srgbClr val="A024F5"/>
    <a:srgbClr val="FFC84F"/>
    <a:srgbClr val="FFFFFF"/>
    <a:srgbClr val="7A4AAA"/>
    <a:srgbClr val="FFBC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91"/>
    <p:restoredTop sz="83307"/>
  </p:normalViewPr>
  <p:slideViewPr>
    <p:cSldViewPr snapToGrid="0" snapToObjects="1">
      <p:cViewPr varScale="1">
        <p:scale>
          <a:sx n="91" d="100"/>
          <a:sy n="91" d="100"/>
        </p:scale>
        <p:origin x="656" y="184"/>
      </p:cViewPr>
      <p:guideLst/>
    </p:cSldViewPr>
  </p:slideViewPr>
  <p:outlineViewPr>
    <p:cViewPr>
      <p:scale>
        <a:sx n="33" d="100"/>
        <a:sy n="33" d="100"/>
      </p:scale>
      <p:origin x="0" y="-764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>
                <a:solidFill>
                  <a:srgbClr val="812CA3"/>
                </a:solidFill>
              </a:rPr>
              <a:t>ELA/Math Combined Proficiency (4+)</a:t>
            </a:r>
            <a:r>
              <a:rPr lang="en-US" sz="2400" b="1" baseline="0" dirty="0">
                <a:solidFill>
                  <a:srgbClr val="812CA3"/>
                </a:solidFill>
              </a:rPr>
              <a:t> </a:t>
            </a:r>
            <a:r>
              <a:rPr lang="en-US" sz="2400" b="1" dirty="0">
                <a:solidFill>
                  <a:srgbClr val="812CA3"/>
                </a:solidFill>
              </a:rPr>
              <a:t>by Ward</a:t>
            </a:r>
          </a:p>
        </c:rich>
      </c:tx>
      <c:layout>
        <c:manualLayout>
          <c:xMode val="edge"/>
          <c:yMode val="edge"/>
          <c:x val="0.21972821332116094"/>
          <c:y val="3.10880829015544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ELA/Math Combined Proficiency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Ward 1</c:v>
                </c:pt>
                <c:pt idx="1">
                  <c:v>Ward 2</c:v>
                </c:pt>
                <c:pt idx="2">
                  <c:v>Ward 3</c:v>
                </c:pt>
                <c:pt idx="3">
                  <c:v>Ward 4</c:v>
                </c:pt>
                <c:pt idx="4">
                  <c:v>Ward 5</c:v>
                </c:pt>
                <c:pt idx="5">
                  <c:v>Ward 6</c:v>
                </c:pt>
                <c:pt idx="6">
                  <c:v>Ward 7</c:v>
                </c:pt>
                <c:pt idx="7">
                  <c:v>Ward 8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0.27</c:v>
                </c:pt>
                <c:pt idx="1">
                  <c:v>0.55000000000000004</c:v>
                </c:pt>
                <c:pt idx="2">
                  <c:v>0.68</c:v>
                </c:pt>
                <c:pt idx="3">
                  <c:v>0.31</c:v>
                </c:pt>
                <c:pt idx="4">
                  <c:v>0.27</c:v>
                </c:pt>
                <c:pt idx="5">
                  <c:v>0.3</c:v>
                </c:pt>
                <c:pt idx="6">
                  <c:v>0.21</c:v>
                </c:pt>
                <c:pt idx="7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4E-9246-9CC5-36332B8D3A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819199199"/>
        <c:axId val="1829000623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All DC</c:v>
                </c:pt>
              </c:strCache>
            </c:strRef>
          </c:tx>
          <c:spPr>
            <a:ln w="60325" cap="rnd">
              <a:solidFill>
                <a:schemeClr val="accent4"/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Ward 1</c:v>
                </c:pt>
                <c:pt idx="1">
                  <c:v>Ward 2</c:v>
                </c:pt>
                <c:pt idx="2">
                  <c:v>Ward 3</c:v>
                </c:pt>
                <c:pt idx="3">
                  <c:v>Ward 4</c:v>
                </c:pt>
                <c:pt idx="4">
                  <c:v>Ward 5</c:v>
                </c:pt>
                <c:pt idx="5">
                  <c:v>Ward 6</c:v>
                </c:pt>
                <c:pt idx="6">
                  <c:v>Ward 7</c:v>
                </c:pt>
                <c:pt idx="7">
                  <c:v>Ward 8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8"/>
                <c:pt idx="0">
                  <c:v>0.31</c:v>
                </c:pt>
                <c:pt idx="1">
                  <c:v>0.31</c:v>
                </c:pt>
                <c:pt idx="2">
                  <c:v>0.31</c:v>
                </c:pt>
                <c:pt idx="3">
                  <c:v>0.31</c:v>
                </c:pt>
                <c:pt idx="4">
                  <c:v>0.31</c:v>
                </c:pt>
                <c:pt idx="5">
                  <c:v>0.31</c:v>
                </c:pt>
                <c:pt idx="6">
                  <c:v>0.31</c:v>
                </c:pt>
                <c:pt idx="7">
                  <c:v>0.31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24E-9246-9CC5-36332B8D3A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19199199"/>
        <c:axId val="1829000623"/>
      </c:lineChart>
      <c:catAx>
        <c:axId val="18191991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9000623"/>
        <c:crosses val="autoZero"/>
        <c:auto val="1"/>
        <c:lblAlgn val="ctr"/>
        <c:lblOffset val="100"/>
        <c:noMultiLvlLbl val="0"/>
      </c:catAx>
      <c:valAx>
        <c:axId val="18290006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91991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37A82-EB50-E34A-B8D0-6CCD3125C975}" type="datetimeFigureOut">
              <a:rPr lang="en-US" smtClean="0"/>
              <a:t>9/29/20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A01AC6-16A4-D14B-864A-0546982F3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61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B49A4F-A2E7-FD4F-A257-03D58A5F0BC7}" type="datetimeFigureOut">
              <a:rPr lang="en-US" smtClean="0"/>
              <a:t>9/29/20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371C56-B999-A242-9F4D-E2A148DE7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985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cs typeface="Calibri"/>
              </a:rPr>
              <a:t>Wards 7 and 8 have the most children in the city and the most children NOT scoring at or above grade level on our state test (PARCC)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71C56-B999-A242-9F4D-E2A148DE7A9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430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Parents in low poverty schools can supplement school budgets – further exacerbating inequity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71C56-B999-A242-9F4D-E2A148DE7A9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012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cs typeface="Calibri"/>
              </a:rPr>
              <a:t>Most affordable housing is East of the River (Wards 7 and 8) – very little in Wards 2 and 3 – which means that our Wards are segregated by income and race since…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cs typeface="Calibri"/>
              </a:rPr>
              <a:t>In DC, race and income are closely correlated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71C56-B999-A242-9F4D-E2A148DE7A9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552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cs typeface="Calibri"/>
              </a:rPr>
              <a:t>Schools in DC are also segregated by income and race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cs typeface="Calibri"/>
              </a:rPr>
              <a:t>Our schools across the board in every Ward lack racial and socioeconomic diversity – few are in the area where the lines collide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71C56-B999-A242-9F4D-E2A148DE7A9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984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Wilson high school feeder pattern is the strongest predictor of who choses their neighborhood schools and housing values are also higher in Wilson in-boundary neighborhoods</a:t>
            </a:r>
          </a:p>
          <a:p>
            <a:pPr fontAlgn="base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people’s housing and school choices in terms of boundary schools are intertwined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71C56-B999-A242-9F4D-E2A148DE7A9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319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At-risk funding was created as an additional investment to drive equity but it’s below the city’s own adequacy study and isn’t always making it to our kids and their schools</a:t>
            </a:r>
          </a:p>
          <a:p>
            <a:pPr fontAlgn="base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Made small gains on the adequacy of the at-risk funds but </a:t>
            </a: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very minimal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71C56-B999-A242-9F4D-E2A148DE7A9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771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9FCD7-EE9D-6048-BDB7-4BAC2B5E75F3}" type="datetimeFigureOut">
              <a:rPr lang="en-US" smtClean="0"/>
              <a:t>9/29/20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AA4D-0647-F341-B12A-14958B74C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88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9FCD7-EE9D-6048-BDB7-4BAC2B5E75F3}" type="datetimeFigureOut">
              <a:rPr lang="en-US" smtClean="0"/>
              <a:t>9/29/20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AA4D-0647-F341-B12A-14958B74C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361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9FCD7-EE9D-6048-BDB7-4BAC2B5E75F3}" type="datetimeFigureOut">
              <a:rPr lang="en-US" smtClean="0"/>
              <a:t>9/29/20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AA4D-0647-F341-B12A-14958B74C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02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9FCD7-EE9D-6048-BDB7-4BAC2B5E75F3}" type="datetimeFigureOut">
              <a:rPr lang="en-US" smtClean="0"/>
              <a:t>9/29/20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AA4D-0647-F341-B12A-14958B74C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678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9FCD7-EE9D-6048-BDB7-4BAC2B5E75F3}" type="datetimeFigureOut">
              <a:rPr lang="en-US" smtClean="0"/>
              <a:t>9/29/20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AA4D-0647-F341-B12A-14958B74C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060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9FCD7-EE9D-6048-BDB7-4BAC2B5E75F3}" type="datetimeFigureOut">
              <a:rPr lang="en-US" smtClean="0"/>
              <a:t>9/29/20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AA4D-0647-F341-B12A-14958B74C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659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9FCD7-EE9D-6048-BDB7-4BAC2B5E75F3}" type="datetimeFigureOut">
              <a:rPr lang="en-US" smtClean="0"/>
              <a:t>9/29/20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AA4D-0647-F341-B12A-14958B74C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480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9FCD7-EE9D-6048-BDB7-4BAC2B5E75F3}" type="datetimeFigureOut">
              <a:rPr lang="en-US" smtClean="0"/>
              <a:t>9/29/20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AA4D-0647-F341-B12A-14958B74C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069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9FCD7-EE9D-6048-BDB7-4BAC2B5E75F3}" type="datetimeFigureOut">
              <a:rPr lang="en-US" smtClean="0"/>
              <a:t>9/29/20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AA4D-0647-F341-B12A-14958B74C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381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9FCD7-EE9D-6048-BDB7-4BAC2B5E75F3}" type="datetimeFigureOut">
              <a:rPr lang="en-US" smtClean="0"/>
              <a:t>9/29/20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AA4D-0647-F341-B12A-14958B74C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797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9FCD7-EE9D-6048-BDB7-4BAC2B5E75F3}" type="datetimeFigureOut">
              <a:rPr lang="en-US" smtClean="0"/>
              <a:t>9/29/20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AA4D-0647-F341-B12A-14958B74C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08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9FCD7-EE9D-6048-BDB7-4BAC2B5E75F3}" type="datetimeFigureOut">
              <a:rPr lang="en-US" smtClean="0"/>
              <a:t>9/29/20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9AA4D-0647-F341-B12A-14958B74C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054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2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96BEC62A-EA9A-5A41-AB61-3512AF9D4BC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210" y="5954003"/>
            <a:ext cx="2077790" cy="90399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153933" cy="6858000"/>
          </a:xfrm>
          <a:prstGeom prst="rect">
            <a:avLst/>
          </a:prstGeom>
          <a:solidFill>
            <a:srgbClr val="FFC8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3933" y="0"/>
            <a:ext cx="153933" cy="6858000"/>
          </a:xfrm>
          <a:prstGeom prst="rect">
            <a:avLst/>
          </a:prstGeom>
          <a:solidFill>
            <a:srgbClr val="7A4A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684DEF0-511F-854B-90FD-24DA097B26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008723"/>
              </p:ext>
            </p:extLst>
          </p:nvPr>
        </p:nvGraphicFramePr>
        <p:xfrm>
          <a:off x="1016000" y="1083733"/>
          <a:ext cx="10160000" cy="5426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D93FF89E-AC1E-3D48-93B6-05BEAF6B36B1}"/>
              </a:ext>
            </a:extLst>
          </p:cNvPr>
          <p:cNvSpPr txBox="1"/>
          <p:nvPr/>
        </p:nvSpPr>
        <p:spPr>
          <a:xfrm>
            <a:off x="546823" y="6425566"/>
            <a:ext cx="5534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2">
                    <a:lumMod val="75000"/>
                  </a:schemeClr>
                </a:solidFill>
              </a:rPr>
              <a:t>Source: Empower12’s School Performance Overviews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EAA7EF-79B0-2046-9FD0-5CF23ED964B8}"/>
              </a:ext>
            </a:extLst>
          </p:cNvPr>
          <p:cNvSpPr txBox="1"/>
          <p:nvPr/>
        </p:nvSpPr>
        <p:spPr>
          <a:xfrm>
            <a:off x="9075612" y="3136612"/>
            <a:ext cx="22781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812CA3"/>
                </a:solidFill>
              </a:rPr>
              <a:t>All DC – 31%</a:t>
            </a:r>
          </a:p>
        </p:txBody>
      </p:sp>
      <p:sp>
        <p:nvSpPr>
          <p:cNvPr id="10" name="Content Placeholder 63">
            <a:extLst>
              <a:ext uri="{FF2B5EF4-FFF2-40B4-BE49-F238E27FC236}">
                <a16:creationId xmlns:a16="http://schemas.microsoft.com/office/drawing/2014/main" id="{72290193-8813-CA43-80D3-D39A6B60E92B}"/>
              </a:ext>
            </a:extLst>
          </p:cNvPr>
          <p:cNvSpPr txBox="1">
            <a:spLocks/>
          </p:cNvSpPr>
          <p:nvPr/>
        </p:nvSpPr>
        <p:spPr>
          <a:xfrm>
            <a:off x="744047" y="347375"/>
            <a:ext cx="11103309" cy="5031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3000" dirty="0">
                <a:solidFill>
                  <a:srgbClr val="812CA3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Academic Performance by Ward in DC’s Schools is Inequitable </a:t>
            </a:r>
          </a:p>
        </p:txBody>
      </p:sp>
    </p:spTree>
    <p:extLst>
      <p:ext uri="{BB962C8B-B14F-4D97-AF65-F5344CB8AC3E}">
        <p14:creationId xmlns:p14="http://schemas.microsoft.com/office/powerpoint/2010/main" val="109987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0"/>
    </mc:Choice>
    <mc:Fallback xmlns="">
      <p:transition spd="slow" advClick="0" advTm="12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7"/>
          <p:cNvPicPr/>
          <p:nvPr/>
        </p:nvPicPr>
        <p:blipFill rotWithShape="1"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09973" y="269425"/>
            <a:ext cx="704215" cy="643255"/>
          </a:xfrm>
          <a:prstGeom prst="flowChartMerge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153933" cy="6858000"/>
          </a:xfrm>
          <a:prstGeom prst="rect">
            <a:avLst/>
          </a:prstGeom>
          <a:solidFill>
            <a:srgbClr val="FFC8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3933" y="0"/>
            <a:ext cx="153933" cy="6858000"/>
          </a:xfrm>
          <a:prstGeom prst="rect">
            <a:avLst/>
          </a:prstGeom>
          <a:solidFill>
            <a:srgbClr val="7A4A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4D2DAA7-9327-6D44-824D-A23002CE1A5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210" y="5954003"/>
            <a:ext cx="2077790" cy="903997"/>
          </a:xfrm>
          <a:prstGeom prst="rect">
            <a:avLst/>
          </a:prstGeom>
        </p:spPr>
      </p:pic>
      <p:sp>
        <p:nvSpPr>
          <p:cNvPr id="14" name="Content Placeholder 63">
            <a:extLst>
              <a:ext uri="{FF2B5EF4-FFF2-40B4-BE49-F238E27FC236}">
                <a16:creationId xmlns:a16="http://schemas.microsoft.com/office/drawing/2014/main" id="{BB95B2EB-7546-0D48-9386-B3614E0F605C}"/>
              </a:ext>
            </a:extLst>
          </p:cNvPr>
          <p:cNvSpPr txBox="1">
            <a:spLocks/>
          </p:cNvSpPr>
          <p:nvPr/>
        </p:nvSpPr>
        <p:spPr>
          <a:xfrm>
            <a:off x="307866" y="375096"/>
            <a:ext cx="11493722" cy="7003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3000" dirty="0">
                <a:solidFill>
                  <a:srgbClr val="812CA3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Some Parents Supplement School Budgets</a:t>
            </a:r>
            <a:endParaRPr lang="en-US" sz="30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7D7334AF-8E62-9641-A9D3-3C499F9A12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644" y="969812"/>
            <a:ext cx="11103309" cy="482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06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0"/>
    </mc:Choice>
    <mc:Fallback xmlns="">
      <p:transition spd="slow" advClick="0" advTm="12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53933" cy="6858000"/>
          </a:xfrm>
          <a:prstGeom prst="rect">
            <a:avLst/>
          </a:prstGeom>
          <a:solidFill>
            <a:srgbClr val="FFC8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3933" y="0"/>
            <a:ext cx="153933" cy="6858000"/>
          </a:xfrm>
          <a:prstGeom prst="rect">
            <a:avLst/>
          </a:prstGeom>
          <a:solidFill>
            <a:srgbClr val="7A4A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icture containing radar chart&#10;&#10;Description automatically generated">
            <a:extLst>
              <a:ext uri="{FF2B5EF4-FFF2-40B4-BE49-F238E27FC236}">
                <a16:creationId xmlns:a16="http://schemas.microsoft.com/office/drawing/2014/main" id="{3288ABE1-2C29-6B43-9751-E7636B3739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2700" y="596900"/>
            <a:ext cx="9626600" cy="56642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BA56B25-B06A-9847-9B7E-8A568F3BE49D}"/>
              </a:ext>
            </a:extLst>
          </p:cNvPr>
          <p:cNvSpPr txBox="1"/>
          <p:nvPr/>
        </p:nvSpPr>
        <p:spPr>
          <a:xfrm>
            <a:off x="1878823" y="2607733"/>
            <a:ext cx="20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AC38FF"/>
                </a:solidFill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DF38E4-5E16-7744-83EE-B62137B9C4F3}"/>
              </a:ext>
            </a:extLst>
          </p:cNvPr>
          <p:cNvSpPr txBox="1"/>
          <p:nvPr/>
        </p:nvSpPr>
        <p:spPr>
          <a:xfrm>
            <a:off x="2336023" y="2252133"/>
            <a:ext cx="287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AC38FF"/>
                </a:solidFill>
              </a:rPr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0FC4758-FDAE-C847-9134-B26CF08E5E21}"/>
              </a:ext>
            </a:extLst>
          </p:cNvPr>
          <p:cNvSpPr txBox="1"/>
          <p:nvPr/>
        </p:nvSpPr>
        <p:spPr>
          <a:xfrm>
            <a:off x="2359694" y="2669064"/>
            <a:ext cx="240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AC38FF"/>
                </a:solidFill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87FF92-2C4A-FE4C-B808-0E828E8891AD}"/>
              </a:ext>
            </a:extLst>
          </p:cNvPr>
          <p:cNvSpPr txBox="1"/>
          <p:nvPr/>
        </p:nvSpPr>
        <p:spPr>
          <a:xfrm>
            <a:off x="2182068" y="3085995"/>
            <a:ext cx="259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AC38FF"/>
                </a:solidFill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1D129AB-5DF9-544A-AE8F-FD8A80F14822}"/>
              </a:ext>
            </a:extLst>
          </p:cNvPr>
          <p:cNvSpPr txBox="1"/>
          <p:nvPr/>
        </p:nvSpPr>
        <p:spPr>
          <a:xfrm>
            <a:off x="2872880" y="2669064"/>
            <a:ext cx="225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AC38FF"/>
                </a:solidFill>
              </a:rPr>
              <a:t>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80E938-1932-2541-906B-28F5ACC0BD6D}"/>
              </a:ext>
            </a:extLst>
          </p:cNvPr>
          <p:cNvSpPr txBox="1"/>
          <p:nvPr/>
        </p:nvSpPr>
        <p:spPr>
          <a:xfrm>
            <a:off x="2742423" y="3270661"/>
            <a:ext cx="243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AC38FF"/>
                </a:solidFill>
              </a:rPr>
              <a:t>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13385F4-9A0F-D845-8A9D-E34DE27C2BAD}"/>
              </a:ext>
            </a:extLst>
          </p:cNvPr>
          <p:cNvSpPr txBox="1"/>
          <p:nvPr/>
        </p:nvSpPr>
        <p:spPr>
          <a:xfrm>
            <a:off x="2600217" y="3843866"/>
            <a:ext cx="263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AC38FF"/>
                </a:solidFill>
              </a:rPr>
              <a:t>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B6B7726-5F53-384F-886F-D3F977E8401B}"/>
              </a:ext>
            </a:extLst>
          </p:cNvPr>
          <p:cNvSpPr txBox="1"/>
          <p:nvPr/>
        </p:nvSpPr>
        <p:spPr>
          <a:xfrm>
            <a:off x="3233490" y="3219913"/>
            <a:ext cx="220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AC38FF"/>
                </a:solidFill>
              </a:rPr>
              <a:t>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C837131-1BDE-2F4E-A96F-8B36BC8928BE}"/>
              </a:ext>
            </a:extLst>
          </p:cNvPr>
          <p:cNvSpPr txBox="1"/>
          <p:nvPr/>
        </p:nvSpPr>
        <p:spPr>
          <a:xfrm>
            <a:off x="4235234" y="2594001"/>
            <a:ext cx="20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AC38FF"/>
                </a:solidFill>
              </a:rPr>
              <a:t>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AF5C75C-4C13-6945-928F-BA5FB2987288}"/>
              </a:ext>
            </a:extLst>
          </p:cNvPr>
          <p:cNvSpPr txBox="1"/>
          <p:nvPr/>
        </p:nvSpPr>
        <p:spPr>
          <a:xfrm>
            <a:off x="4692434" y="2238401"/>
            <a:ext cx="287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AC38FF"/>
                </a:solidFill>
              </a:rPr>
              <a:t>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12516E6-050E-D047-8EF7-E443C7B5F0B9}"/>
              </a:ext>
            </a:extLst>
          </p:cNvPr>
          <p:cNvSpPr txBox="1"/>
          <p:nvPr/>
        </p:nvSpPr>
        <p:spPr>
          <a:xfrm>
            <a:off x="4716105" y="2655332"/>
            <a:ext cx="240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AC38FF"/>
                </a:solidFill>
              </a:rPr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393410B-211A-B041-ACA6-750520BD2AD6}"/>
              </a:ext>
            </a:extLst>
          </p:cNvPr>
          <p:cNvSpPr txBox="1"/>
          <p:nvPr/>
        </p:nvSpPr>
        <p:spPr>
          <a:xfrm>
            <a:off x="4538479" y="3072263"/>
            <a:ext cx="259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AC38FF"/>
                </a:solidFill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43C83DB-284D-C34F-869B-EE074BEB30A4}"/>
              </a:ext>
            </a:extLst>
          </p:cNvPr>
          <p:cNvSpPr txBox="1"/>
          <p:nvPr/>
        </p:nvSpPr>
        <p:spPr>
          <a:xfrm>
            <a:off x="5229291" y="2655332"/>
            <a:ext cx="225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AC38FF"/>
                </a:solidFill>
              </a:rPr>
              <a:t>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7AAF2C8-281D-B942-9779-1B4963921E6B}"/>
              </a:ext>
            </a:extLst>
          </p:cNvPr>
          <p:cNvSpPr txBox="1"/>
          <p:nvPr/>
        </p:nvSpPr>
        <p:spPr>
          <a:xfrm>
            <a:off x="5098834" y="3256929"/>
            <a:ext cx="243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AC38FF"/>
                </a:solidFill>
              </a:rPr>
              <a:t>6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1766E7D-3829-D844-B4FE-F410C98BF447}"/>
              </a:ext>
            </a:extLst>
          </p:cNvPr>
          <p:cNvSpPr txBox="1"/>
          <p:nvPr/>
        </p:nvSpPr>
        <p:spPr>
          <a:xfrm>
            <a:off x="4956628" y="3830134"/>
            <a:ext cx="263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AC38FF"/>
                </a:solidFill>
              </a:rPr>
              <a:t>7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1D9A88C-9E33-8E4C-8C47-7BDA6EBD2DAD}"/>
              </a:ext>
            </a:extLst>
          </p:cNvPr>
          <p:cNvSpPr txBox="1"/>
          <p:nvPr/>
        </p:nvSpPr>
        <p:spPr>
          <a:xfrm>
            <a:off x="5589901" y="3206181"/>
            <a:ext cx="220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AC38FF"/>
                </a:solidFill>
              </a:rPr>
              <a:t>8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7C93531-EC17-EF42-8FEB-2C3414D7E37F}"/>
              </a:ext>
            </a:extLst>
          </p:cNvPr>
          <p:cNvSpPr txBox="1"/>
          <p:nvPr/>
        </p:nvSpPr>
        <p:spPr>
          <a:xfrm>
            <a:off x="6502961" y="2607733"/>
            <a:ext cx="20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AC38FF"/>
                </a:solidFill>
              </a:rPr>
              <a:t>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97D9ABB-6AE2-654B-B7D1-302AF93C205D}"/>
              </a:ext>
            </a:extLst>
          </p:cNvPr>
          <p:cNvSpPr txBox="1"/>
          <p:nvPr/>
        </p:nvSpPr>
        <p:spPr>
          <a:xfrm>
            <a:off x="6960161" y="2252133"/>
            <a:ext cx="287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AC38FF"/>
                </a:solidFill>
              </a:rPr>
              <a:t>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5D502CF-8696-554A-A85B-C1B99EB61C75}"/>
              </a:ext>
            </a:extLst>
          </p:cNvPr>
          <p:cNvSpPr txBox="1"/>
          <p:nvPr/>
        </p:nvSpPr>
        <p:spPr>
          <a:xfrm>
            <a:off x="6983832" y="2669064"/>
            <a:ext cx="240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AC38FF"/>
                </a:solidFill>
              </a:rPr>
              <a:t>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A7D1CA4-D844-CE4A-8137-AA88F2E8E8D6}"/>
              </a:ext>
            </a:extLst>
          </p:cNvPr>
          <p:cNvSpPr txBox="1"/>
          <p:nvPr/>
        </p:nvSpPr>
        <p:spPr>
          <a:xfrm>
            <a:off x="6806206" y="3085995"/>
            <a:ext cx="259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AC38FF"/>
                </a:solidFill>
              </a:rPr>
              <a:t>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F7514B3-682E-EB49-BE55-1C04C2BC4271}"/>
              </a:ext>
            </a:extLst>
          </p:cNvPr>
          <p:cNvSpPr txBox="1"/>
          <p:nvPr/>
        </p:nvSpPr>
        <p:spPr>
          <a:xfrm>
            <a:off x="7497018" y="2669064"/>
            <a:ext cx="225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AC38FF"/>
                </a:solidFill>
              </a:rPr>
              <a:t>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D9C3682-DD3A-F442-BB45-7CD8C708D08C}"/>
              </a:ext>
            </a:extLst>
          </p:cNvPr>
          <p:cNvSpPr txBox="1"/>
          <p:nvPr/>
        </p:nvSpPr>
        <p:spPr>
          <a:xfrm>
            <a:off x="7366561" y="3270661"/>
            <a:ext cx="243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AC38FF"/>
                </a:solidFill>
              </a:rPr>
              <a:t>6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FFE5A90-8128-3842-852D-031121B19730}"/>
              </a:ext>
            </a:extLst>
          </p:cNvPr>
          <p:cNvSpPr txBox="1"/>
          <p:nvPr/>
        </p:nvSpPr>
        <p:spPr>
          <a:xfrm>
            <a:off x="7224355" y="3843866"/>
            <a:ext cx="263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AC38FF"/>
                </a:solidFill>
              </a:rPr>
              <a:t>7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C096CD6-9AD8-C94B-AED6-ABEA790950B7}"/>
              </a:ext>
            </a:extLst>
          </p:cNvPr>
          <p:cNvSpPr txBox="1"/>
          <p:nvPr/>
        </p:nvSpPr>
        <p:spPr>
          <a:xfrm>
            <a:off x="7857628" y="3219913"/>
            <a:ext cx="220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AC38FF"/>
                </a:solidFill>
              </a:rPr>
              <a:t>8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09AB111-52B6-7A4E-81D6-678FA002A6EF}"/>
              </a:ext>
            </a:extLst>
          </p:cNvPr>
          <p:cNvSpPr txBox="1"/>
          <p:nvPr/>
        </p:nvSpPr>
        <p:spPr>
          <a:xfrm>
            <a:off x="8800190" y="2607733"/>
            <a:ext cx="20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AC38FF"/>
                </a:solidFill>
              </a:rPr>
              <a:t>3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B1CEC15-E8CA-A945-AF89-E406FB90B925}"/>
              </a:ext>
            </a:extLst>
          </p:cNvPr>
          <p:cNvSpPr txBox="1"/>
          <p:nvPr/>
        </p:nvSpPr>
        <p:spPr>
          <a:xfrm>
            <a:off x="9257390" y="2252133"/>
            <a:ext cx="287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AC38FF"/>
                </a:solidFill>
              </a:rPr>
              <a:t>4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92D4F01-E9E9-574B-B21A-E2E7E82CCDC2}"/>
              </a:ext>
            </a:extLst>
          </p:cNvPr>
          <p:cNvSpPr txBox="1"/>
          <p:nvPr/>
        </p:nvSpPr>
        <p:spPr>
          <a:xfrm>
            <a:off x="9281061" y="2669064"/>
            <a:ext cx="240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AC38FF"/>
                </a:solidFill>
              </a:rPr>
              <a:t>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56A3F36-74B4-8D43-8F1E-C7E75BEFB61B}"/>
              </a:ext>
            </a:extLst>
          </p:cNvPr>
          <p:cNvSpPr txBox="1"/>
          <p:nvPr/>
        </p:nvSpPr>
        <p:spPr>
          <a:xfrm>
            <a:off x="9103435" y="3085995"/>
            <a:ext cx="259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AC38FF"/>
                </a:solidFill>
              </a:rPr>
              <a:t>2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58096F0-D859-2048-B162-38DFFDD8410F}"/>
              </a:ext>
            </a:extLst>
          </p:cNvPr>
          <p:cNvSpPr txBox="1"/>
          <p:nvPr/>
        </p:nvSpPr>
        <p:spPr>
          <a:xfrm>
            <a:off x="9794247" y="2669064"/>
            <a:ext cx="225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AC38FF"/>
                </a:solidFill>
              </a:rPr>
              <a:t>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4833A7C-B177-D44C-8DE3-DA90A326D100}"/>
              </a:ext>
            </a:extLst>
          </p:cNvPr>
          <p:cNvSpPr txBox="1"/>
          <p:nvPr/>
        </p:nvSpPr>
        <p:spPr>
          <a:xfrm>
            <a:off x="9663790" y="3270661"/>
            <a:ext cx="243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AC38FF"/>
                </a:solidFill>
              </a:rPr>
              <a:t>6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EF0DED6-5520-3347-9BA5-CB9C0281453D}"/>
              </a:ext>
            </a:extLst>
          </p:cNvPr>
          <p:cNvSpPr txBox="1"/>
          <p:nvPr/>
        </p:nvSpPr>
        <p:spPr>
          <a:xfrm>
            <a:off x="9521584" y="3843866"/>
            <a:ext cx="263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AC38FF"/>
                </a:solidFill>
              </a:rPr>
              <a:t>7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6DA6E87-A762-9941-8977-18D63BA4524F}"/>
              </a:ext>
            </a:extLst>
          </p:cNvPr>
          <p:cNvSpPr txBox="1"/>
          <p:nvPr/>
        </p:nvSpPr>
        <p:spPr>
          <a:xfrm>
            <a:off x="10154857" y="3219913"/>
            <a:ext cx="220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AC38FF"/>
                </a:solidFill>
              </a:rPr>
              <a:t>8</a:t>
            </a:r>
          </a:p>
        </p:txBody>
      </p:sp>
      <p:sp>
        <p:nvSpPr>
          <p:cNvPr id="64" name="Content Placeholder 63">
            <a:extLst>
              <a:ext uri="{FF2B5EF4-FFF2-40B4-BE49-F238E27FC236}">
                <a16:creationId xmlns:a16="http://schemas.microsoft.com/office/drawing/2014/main" id="{523E4A13-7548-8040-9B35-AC4D9B407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459" y="118057"/>
            <a:ext cx="11223811" cy="5031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dirty="0">
                <a:solidFill>
                  <a:srgbClr val="812CA3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Housing in DC’s 8 Wards Is Segregated by Income (and Race)</a:t>
            </a:r>
          </a:p>
          <a:p>
            <a:pPr marL="0" indent="0" algn="ctr">
              <a:buNone/>
            </a:pPr>
            <a:endParaRPr lang="en-US" sz="30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96BEC62A-EA9A-5A41-AB61-3512AF9D4BC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210" y="5954003"/>
            <a:ext cx="2077790" cy="9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33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0"/>
    </mc:Choice>
    <mc:Fallback xmlns="">
      <p:transition spd="slow" advClick="0" advTm="12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art, scatter chart&#10;&#10;Description automatically generated">
            <a:extLst>
              <a:ext uri="{FF2B5EF4-FFF2-40B4-BE49-F238E27FC236}">
                <a16:creationId xmlns:a16="http://schemas.microsoft.com/office/drawing/2014/main" id="{4BE6F943-C9DF-7041-B70B-98DD2F69C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8660" y="651375"/>
            <a:ext cx="7431617" cy="6206625"/>
          </a:xfrm>
          <a:prstGeom prst="rect">
            <a:avLst/>
          </a:prstGeom>
        </p:spPr>
      </p:pic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96BEC62A-EA9A-5A41-AB61-3512AF9D4BC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210" y="5954003"/>
            <a:ext cx="2077790" cy="90399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153933" cy="6858000"/>
          </a:xfrm>
          <a:prstGeom prst="rect">
            <a:avLst/>
          </a:prstGeom>
          <a:solidFill>
            <a:srgbClr val="FFC8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3933" y="0"/>
            <a:ext cx="153933" cy="6858000"/>
          </a:xfrm>
          <a:prstGeom prst="rect">
            <a:avLst/>
          </a:prstGeom>
          <a:solidFill>
            <a:srgbClr val="7A4A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63">
            <a:extLst>
              <a:ext uri="{FF2B5EF4-FFF2-40B4-BE49-F238E27FC236}">
                <a16:creationId xmlns:a16="http://schemas.microsoft.com/office/drawing/2014/main" id="{72290193-8813-CA43-80D3-D39A6B60E92B}"/>
              </a:ext>
            </a:extLst>
          </p:cNvPr>
          <p:cNvSpPr txBox="1">
            <a:spLocks/>
          </p:cNvSpPr>
          <p:nvPr/>
        </p:nvSpPr>
        <p:spPr>
          <a:xfrm>
            <a:off x="645460" y="133575"/>
            <a:ext cx="11392608" cy="503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3000" dirty="0">
                <a:solidFill>
                  <a:srgbClr val="812CA3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Schools in DC’s 8 Wards Are Segregated by Income and Race</a:t>
            </a:r>
          </a:p>
          <a:p>
            <a:pPr marL="0" indent="0" algn="ctr">
              <a:buFont typeface="Arial"/>
              <a:buNone/>
            </a:pPr>
            <a:endParaRPr lang="en-US" sz="30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pic>
        <p:nvPicPr>
          <p:cNvPr id="14" name="Graphic 13" descr="Badge New">
            <a:extLst>
              <a:ext uri="{FF2B5EF4-FFF2-40B4-BE49-F238E27FC236}">
                <a16:creationId xmlns:a16="http://schemas.microsoft.com/office/drawing/2014/main" id="{AACC36A7-943B-8C4F-B3D1-3A4C36D811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41764" y="1318052"/>
            <a:ext cx="1501587" cy="150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41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0"/>
    </mc:Choice>
    <mc:Fallback xmlns="">
      <p:transition spd="slow" advClick="0" advTm="12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7"/>
          <p:cNvPicPr/>
          <p:nvPr/>
        </p:nvPicPr>
        <p:blipFill rotWithShape="1"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09973" y="269425"/>
            <a:ext cx="704215" cy="643255"/>
          </a:xfrm>
          <a:prstGeom prst="flowChartMerge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153933" cy="6858000"/>
          </a:xfrm>
          <a:prstGeom prst="rect">
            <a:avLst/>
          </a:prstGeom>
          <a:solidFill>
            <a:srgbClr val="FFC8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3933" y="0"/>
            <a:ext cx="153933" cy="6858000"/>
          </a:xfrm>
          <a:prstGeom prst="rect">
            <a:avLst/>
          </a:prstGeom>
          <a:solidFill>
            <a:srgbClr val="7A4A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Chart, bar chart&#10;&#10;Description automatically generated">
            <a:extLst>
              <a:ext uri="{FF2B5EF4-FFF2-40B4-BE49-F238E27FC236}">
                <a16:creationId xmlns:a16="http://schemas.microsoft.com/office/drawing/2014/main" id="{879E4CAD-CAEE-FF4B-95D9-6BF0275D0F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866" y="1239614"/>
            <a:ext cx="7380552" cy="5166387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4D2DAA7-9327-6D44-824D-A23002CE1A5C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210" y="5954003"/>
            <a:ext cx="2077790" cy="9039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E51F349-B31C-5043-8B72-7593996B3770}"/>
              </a:ext>
            </a:extLst>
          </p:cNvPr>
          <p:cNvSpPr txBox="1"/>
          <p:nvPr/>
        </p:nvSpPr>
        <p:spPr>
          <a:xfrm>
            <a:off x="7558809" y="1754893"/>
            <a:ext cx="463319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/>
              <a:t>“Living in a neighborhood with an elementary school that feeds into Wilson HS boosts boundary participation rates by </a:t>
            </a:r>
            <a:r>
              <a:rPr lang="en-US" sz="3600" b="1" i="1" dirty="0"/>
              <a:t>24 percentage </a:t>
            </a:r>
            <a:r>
              <a:rPr lang="en-US" sz="3600" i="1" dirty="0"/>
              <a:t>points…”</a:t>
            </a:r>
          </a:p>
        </p:txBody>
      </p:sp>
      <p:sp>
        <p:nvSpPr>
          <p:cNvPr id="14" name="Content Placeholder 63">
            <a:extLst>
              <a:ext uri="{FF2B5EF4-FFF2-40B4-BE49-F238E27FC236}">
                <a16:creationId xmlns:a16="http://schemas.microsoft.com/office/drawing/2014/main" id="{BB95B2EB-7546-0D48-9386-B3614E0F605C}"/>
              </a:ext>
            </a:extLst>
          </p:cNvPr>
          <p:cNvSpPr txBox="1">
            <a:spLocks/>
          </p:cNvSpPr>
          <p:nvPr/>
        </p:nvSpPr>
        <p:spPr>
          <a:xfrm>
            <a:off x="544345" y="191458"/>
            <a:ext cx="11103309" cy="5031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3000" dirty="0">
                <a:solidFill>
                  <a:srgbClr val="812CA3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People Make CHOICES About </a:t>
            </a:r>
          </a:p>
          <a:p>
            <a:pPr marL="0" indent="0" algn="ctr">
              <a:buFont typeface="Arial"/>
              <a:buNone/>
            </a:pPr>
            <a:r>
              <a:rPr lang="en-US" sz="3000" dirty="0">
                <a:solidFill>
                  <a:srgbClr val="812CA3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Where They Live AND Boundary Schools Together</a:t>
            </a:r>
          </a:p>
          <a:p>
            <a:pPr marL="0" indent="0" algn="ctr">
              <a:buFont typeface="Arial"/>
              <a:buNone/>
            </a:pPr>
            <a:endParaRPr lang="en-US" sz="30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9511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0"/>
    </mc:Choice>
    <mc:Fallback xmlns="">
      <p:transition spd="slow" advClick="0" advTm="12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7"/>
          <p:cNvPicPr/>
          <p:nvPr/>
        </p:nvPicPr>
        <p:blipFill rotWithShape="1"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09973" y="269425"/>
            <a:ext cx="704215" cy="643255"/>
          </a:xfrm>
          <a:prstGeom prst="flowChartMerge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153933" cy="6858000"/>
          </a:xfrm>
          <a:prstGeom prst="rect">
            <a:avLst/>
          </a:prstGeom>
          <a:solidFill>
            <a:srgbClr val="FFC8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3933" y="0"/>
            <a:ext cx="153933" cy="6858000"/>
          </a:xfrm>
          <a:prstGeom prst="rect">
            <a:avLst/>
          </a:prstGeom>
          <a:solidFill>
            <a:srgbClr val="7A4A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4D2DAA7-9327-6D44-824D-A23002CE1A5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210" y="5954003"/>
            <a:ext cx="2077790" cy="903997"/>
          </a:xfrm>
          <a:prstGeom prst="rect">
            <a:avLst/>
          </a:prstGeom>
        </p:spPr>
      </p:pic>
      <p:sp>
        <p:nvSpPr>
          <p:cNvPr id="14" name="Content Placeholder 63">
            <a:extLst>
              <a:ext uri="{FF2B5EF4-FFF2-40B4-BE49-F238E27FC236}">
                <a16:creationId xmlns:a16="http://schemas.microsoft.com/office/drawing/2014/main" id="{BB95B2EB-7546-0D48-9386-B3614E0F605C}"/>
              </a:ext>
            </a:extLst>
          </p:cNvPr>
          <p:cNvSpPr txBox="1">
            <a:spLocks/>
          </p:cNvSpPr>
          <p:nvPr/>
        </p:nvSpPr>
        <p:spPr>
          <a:xfrm>
            <a:off x="544345" y="285220"/>
            <a:ext cx="11103309" cy="5031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3000" dirty="0">
                <a:solidFill>
                  <a:srgbClr val="812CA3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DC’s At-Risk Funding Was Created to Drive Equity</a:t>
            </a:r>
          </a:p>
          <a:p>
            <a:pPr marL="0" indent="0" algn="ctr">
              <a:buFont typeface="Arial"/>
              <a:buNone/>
            </a:pPr>
            <a:endParaRPr lang="en-US" sz="30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75DC99A-1A5F-F14A-903A-1965C269F6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04" y="766744"/>
            <a:ext cx="5749223" cy="3686904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6339BCB3-0F3D-B244-B369-6BE14F9B1B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3660" y="1685365"/>
            <a:ext cx="5481844" cy="4268638"/>
          </a:xfrm>
          <a:prstGeom prst="rect">
            <a:avLst/>
          </a:prstGeom>
        </p:spPr>
      </p:pic>
      <p:sp>
        <p:nvSpPr>
          <p:cNvPr id="15" name="Content Placeholder 63">
            <a:extLst>
              <a:ext uri="{FF2B5EF4-FFF2-40B4-BE49-F238E27FC236}">
                <a16:creationId xmlns:a16="http://schemas.microsoft.com/office/drawing/2014/main" id="{574E3DA7-8B4F-804B-8F40-69C6E1AE9CA2}"/>
              </a:ext>
            </a:extLst>
          </p:cNvPr>
          <p:cNvSpPr txBox="1">
            <a:spLocks/>
          </p:cNvSpPr>
          <p:nvPr/>
        </p:nvSpPr>
        <p:spPr>
          <a:xfrm>
            <a:off x="6462365" y="1346368"/>
            <a:ext cx="5219131" cy="5031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3600" b="1" dirty="0">
                <a:solidFill>
                  <a:srgbClr val="812CA3"/>
                </a:solidFill>
              </a:rPr>
              <a:t>BUT…</a:t>
            </a:r>
          </a:p>
          <a:p>
            <a:pPr marL="0" indent="0" algn="ctr">
              <a:buFont typeface="Arial"/>
              <a:buNone/>
            </a:pPr>
            <a:endParaRPr lang="en-US" sz="3600" dirty="0"/>
          </a:p>
        </p:txBody>
      </p:sp>
      <p:pic>
        <p:nvPicPr>
          <p:cNvPr id="16" name="Graphic 15" descr="Dollar">
            <a:extLst>
              <a:ext uri="{FF2B5EF4-FFF2-40B4-BE49-F238E27FC236}">
                <a16:creationId xmlns:a16="http://schemas.microsoft.com/office/drawing/2014/main" id="{D7A8EAB1-9731-CF42-B219-558706E894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58729" y="4778283"/>
            <a:ext cx="1621620" cy="1621620"/>
          </a:xfrm>
          <a:prstGeom prst="rect">
            <a:avLst/>
          </a:prstGeom>
        </p:spPr>
      </p:pic>
      <p:pic>
        <p:nvPicPr>
          <p:cNvPr id="17" name="Graphic 16" descr="Dollar">
            <a:extLst>
              <a:ext uri="{FF2B5EF4-FFF2-40B4-BE49-F238E27FC236}">
                <a16:creationId xmlns:a16="http://schemas.microsoft.com/office/drawing/2014/main" id="{F7D8276C-76B1-8F47-814A-860C69B46D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56606" y="4778283"/>
            <a:ext cx="1621620" cy="1621620"/>
          </a:xfrm>
          <a:prstGeom prst="rect">
            <a:avLst/>
          </a:prstGeom>
        </p:spPr>
      </p:pic>
      <p:pic>
        <p:nvPicPr>
          <p:cNvPr id="18" name="Graphic 17" descr="Dollar">
            <a:extLst>
              <a:ext uri="{FF2B5EF4-FFF2-40B4-BE49-F238E27FC236}">
                <a16:creationId xmlns:a16="http://schemas.microsoft.com/office/drawing/2014/main" id="{214F27B9-0C6C-4545-9654-E9047EC6B7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54483" y="4778283"/>
            <a:ext cx="1621620" cy="162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74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0"/>
    </mc:Choice>
    <mc:Fallback xmlns="">
      <p:transition spd="slow" advClick="0" advTm="120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248B08E612034482D0B643728BD3BD" ma:contentTypeVersion="12" ma:contentTypeDescription="Create a new document." ma:contentTypeScope="" ma:versionID="ffd3ce01346db45ebd011639844abdbc">
  <xsd:schema xmlns:xsd="http://www.w3.org/2001/XMLSchema" xmlns:xs="http://www.w3.org/2001/XMLSchema" xmlns:p="http://schemas.microsoft.com/office/2006/metadata/properties" xmlns:ns2="2b35cbe9-a47b-423b-8bf8-5f788914f1fb" xmlns:ns3="9c12b0e6-1125-40d5-a9df-80afaef3b77c" targetNamespace="http://schemas.microsoft.com/office/2006/metadata/properties" ma:root="true" ma:fieldsID="4f555fc4d01faa7449e126f9d08bd0ad" ns2:_="" ns3:_="">
    <xsd:import namespace="2b35cbe9-a47b-423b-8bf8-5f788914f1fb"/>
    <xsd:import namespace="9c12b0e6-1125-40d5-a9df-80afaef3b77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35cbe9-a47b-423b-8bf8-5f788914f1f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12b0e6-1125-40d5-a9df-80afaef3b7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EFA1948-9A7F-4DA0-BAA3-B512BD8D3D20}"/>
</file>

<file path=customXml/itemProps2.xml><?xml version="1.0" encoding="utf-8"?>
<ds:datastoreItem xmlns:ds="http://schemas.openxmlformats.org/officeDocument/2006/customXml" ds:itemID="{ECC997D7-D4D4-4179-AA2C-789F8E60216B}"/>
</file>

<file path=customXml/itemProps3.xml><?xml version="1.0" encoding="utf-8"?>
<ds:datastoreItem xmlns:ds="http://schemas.openxmlformats.org/officeDocument/2006/customXml" ds:itemID="{C541EDB5-7821-4CC8-8A7E-0E720CF0F18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51149</TotalTime>
  <Words>343</Words>
  <Application>Microsoft Macintosh PowerPoint</Application>
  <PresentationFormat>Widescreen</PresentationFormat>
  <Paragraphs>60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Futura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Maya Martin</dc:creator>
  <cp:lastModifiedBy>Maya Martin</cp:lastModifiedBy>
  <cp:revision>638</cp:revision>
  <cp:lastPrinted>2018-10-19T17:53:31Z</cp:lastPrinted>
  <dcterms:created xsi:type="dcterms:W3CDTF">2017-04-21T19:38:05Z</dcterms:created>
  <dcterms:modified xsi:type="dcterms:W3CDTF">2020-09-29T19:26:37Z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0x0101007F248B08E612034482D0B643728BD3BD</vt:lpwstr>
  </property>
</Properties>
</file>